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337" r:id="rId3"/>
    <p:sldId id="257" r:id="rId4"/>
    <p:sldId id="258" r:id="rId5"/>
    <p:sldId id="267" r:id="rId6"/>
    <p:sldId id="268" r:id="rId7"/>
    <p:sldId id="314" r:id="rId8"/>
    <p:sldId id="259" r:id="rId9"/>
    <p:sldId id="270" r:id="rId10"/>
    <p:sldId id="271" r:id="rId11"/>
    <p:sldId id="288" r:id="rId12"/>
    <p:sldId id="260" r:id="rId13"/>
    <p:sldId id="354" r:id="rId14"/>
    <p:sldId id="355" r:id="rId15"/>
    <p:sldId id="356" r:id="rId16"/>
    <p:sldId id="261" r:id="rId17"/>
    <p:sldId id="358" r:id="rId18"/>
    <p:sldId id="262" r:id="rId19"/>
    <p:sldId id="357" r:id="rId20"/>
    <p:sldId id="359" r:id="rId21"/>
    <p:sldId id="360" r:id="rId22"/>
    <p:sldId id="311" r:id="rId23"/>
    <p:sldId id="308" r:id="rId24"/>
    <p:sldId id="309" r:id="rId25"/>
    <p:sldId id="312" r:id="rId26"/>
    <p:sldId id="310" r:id="rId27"/>
    <p:sldId id="313" r:id="rId28"/>
    <p:sldId id="290" r:id="rId29"/>
    <p:sldId id="297" r:id="rId30"/>
    <p:sldId id="291" r:id="rId31"/>
    <p:sldId id="292" r:id="rId32"/>
    <p:sldId id="331" r:id="rId33"/>
    <p:sldId id="293" r:id="rId34"/>
    <p:sldId id="332" r:id="rId35"/>
    <p:sldId id="361" r:id="rId36"/>
    <p:sldId id="333" r:id="rId37"/>
    <p:sldId id="328" r:id="rId38"/>
    <p:sldId id="334" r:id="rId39"/>
    <p:sldId id="335" r:id="rId40"/>
    <p:sldId id="336" r:id="rId41"/>
    <p:sldId id="318" r:id="rId42"/>
    <p:sldId id="319" r:id="rId43"/>
    <p:sldId id="352" r:id="rId44"/>
    <p:sldId id="362" r:id="rId45"/>
    <p:sldId id="347" r:id="rId46"/>
    <p:sldId id="348" r:id="rId47"/>
    <p:sldId id="322" r:id="rId48"/>
    <p:sldId id="349" r:id="rId49"/>
    <p:sldId id="323" r:id="rId50"/>
    <p:sldId id="350" r:id="rId51"/>
    <p:sldId id="351" r:id="rId52"/>
    <p:sldId id="324" r:id="rId53"/>
    <p:sldId id="325" r:id="rId54"/>
    <p:sldId id="326" r:id="rId55"/>
    <p:sldId id="327" r:id="rId56"/>
    <p:sldId id="353" r:id="rId57"/>
    <p:sldId id="316" r:id="rId58"/>
    <p:sldId id="317" r:id="rId59"/>
    <p:sldId id="338" r:id="rId60"/>
    <p:sldId id="339" r:id="rId61"/>
    <p:sldId id="341" r:id="rId62"/>
    <p:sldId id="342" r:id="rId63"/>
    <p:sldId id="343" r:id="rId64"/>
    <p:sldId id="344" r:id="rId65"/>
    <p:sldId id="346" r:id="rId66"/>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38" autoAdjust="0"/>
    <p:restoredTop sz="93184" autoAdjust="0"/>
  </p:normalViewPr>
  <p:slideViewPr>
    <p:cSldViewPr snapToGrid="0" showGuides="1">
      <p:cViewPr varScale="1">
        <p:scale>
          <a:sx n="103" d="100"/>
          <a:sy n="103" d="100"/>
        </p:scale>
        <p:origin x="114" y="60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2019/5/11</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28</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2019/5/11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2019/5/11</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smtClean="0">
                <a:solidFill>
                  <a:srgbClr val="FF0000"/>
                </a:solidFill>
              </a:rPr>
              <a:t>①</a:t>
            </a:r>
            <a:endParaRPr kumimoji="1" lang="ja-JP" altLang="en-US" sz="2400" dirty="0">
              <a:solidFill>
                <a:srgbClr val="FF0000"/>
              </a:solidFill>
            </a:endParaRP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smtClean="0">
                <a:solidFill>
                  <a:srgbClr val="FF0000"/>
                </a:solidFill>
              </a:rPr>
              <a:t>②</a:t>
            </a:r>
            <a:endParaRPr kumimoji="1" lang="ja-JP" altLang="en-US" sz="2400" dirty="0">
              <a:solidFill>
                <a:srgbClr val="FF0000"/>
              </a:solidFill>
            </a:endParaRP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smtClean="0">
                <a:solidFill>
                  <a:srgbClr val="FF0000"/>
                </a:solidFill>
              </a:rPr>
              <a:t>③</a:t>
            </a:r>
            <a:endParaRPr kumimoji="1" lang="ja-JP" altLang="en-US" sz="2400" dirty="0">
              <a:solidFill>
                <a:srgbClr val="FF0000"/>
              </a:solidFill>
            </a:endParaRP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smtClean="0">
                <a:solidFill>
                  <a:srgbClr val="FF0000"/>
                </a:solidFill>
              </a:rPr>
              <a:t>④</a:t>
            </a:r>
            <a:endParaRPr kumimoji="1" lang="ja-JP" altLang="en-US" sz="2400" dirty="0">
              <a:solidFill>
                <a:srgbClr val="FF0000"/>
              </a:solidFill>
            </a:endParaRP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smtClean="0">
                <a:solidFill>
                  <a:srgbClr val="FF0000"/>
                </a:solidFill>
              </a:rPr>
              <a:t>⑤</a:t>
            </a:r>
            <a:endParaRPr kumimoji="1" lang="ja-JP" altLang="en-US" sz="2400" dirty="0">
              <a:solidFill>
                <a:srgbClr val="FF0000"/>
              </a:solidFill>
            </a:endParaRP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smtClean="0">
                <a:solidFill>
                  <a:srgbClr val="FF0000"/>
                </a:solidFill>
              </a:rPr>
              <a:t>⑥</a:t>
            </a:r>
            <a:endParaRPr kumimoji="1" lang="ja-JP" altLang="en-US" sz="2400" dirty="0">
              <a:solidFill>
                <a:srgbClr val="FF0000"/>
              </a:solidFill>
            </a:endParaRP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smtClean="0">
                <a:solidFill>
                  <a:srgbClr val="FF0000"/>
                </a:solidFill>
              </a:rPr>
              <a:t>⑦</a:t>
            </a:r>
            <a:endParaRPr kumimoji="1" lang="ja-JP" altLang="en-US" sz="2400" dirty="0">
              <a:solidFill>
                <a:srgbClr val="FF0000"/>
              </a:solidFill>
            </a:endParaRP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smtClean="0">
                <a:solidFill>
                  <a:srgbClr val="FF0000"/>
                </a:solidFill>
              </a:rPr>
              <a:t>⑧</a:t>
            </a:r>
            <a:endParaRPr kumimoji="1" lang="ja-JP" altLang="en-US" sz="2400" dirty="0">
              <a:solidFill>
                <a:srgbClr val="FF0000"/>
              </a:solidFill>
            </a:endParaRP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smtClean="0">
                <a:solidFill>
                  <a:srgbClr val="FF0000"/>
                </a:solidFill>
              </a:rPr>
              <a:t>⑨</a:t>
            </a:r>
            <a:endParaRPr kumimoji="1" lang="ja-JP" altLang="en-US" sz="2400" dirty="0">
              <a:solidFill>
                <a:srgbClr val="FF0000"/>
              </a:solidFill>
            </a:endParaRP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smtClean="0">
                <a:solidFill>
                  <a:srgbClr val="FF0000"/>
                </a:solidFill>
              </a:rPr>
              <a:t>⑩</a:t>
            </a:r>
            <a:endParaRPr kumimoji="1" lang="ja-JP" altLang="en-US" sz="2400" dirty="0">
              <a:solidFill>
                <a:srgbClr val="FF0000"/>
              </a:solidFill>
            </a:endParaRP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smtClean="0">
                <a:solidFill>
                  <a:srgbClr val="FF0000"/>
                </a:solidFill>
              </a:rPr>
              <a:t>⑪</a:t>
            </a:r>
            <a:endParaRPr kumimoji="1" lang="ja-JP" altLang="en-US" sz="24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⑦地物情報の表示　⑧選択と選択取り消し　⑨長さ、面積計測（手動）　⑩レイヤ編集　</a:t>
            </a:r>
            <a:endParaRPr kumimoji="1" lang="en-US" altLang="ja-JP" b="1" dirty="0" smtClean="0"/>
          </a:p>
          <a:p>
            <a:endParaRPr lang="en-US" altLang="ja-JP" b="1" dirty="0" smtClean="0"/>
          </a:p>
          <a:p>
            <a:r>
              <a:rPr lang="ja-JP" altLang="en-US" b="1" dirty="0" smtClean="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425499"/>
            <a:ext cx="9072014" cy="362684"/>
          </a:xfrm>
          <a:prstGeom prst="rect">
            <a:avLst/>
          </a:prstGeom>
        </p:spPr>
      </p:pic>
      <p:cxnSp>
        <p:nvCxnSpPr>
          <p:cNvPr id="5" name="直線コネクタ 4"/>
          <p:cNvCxnSpPr>
            <a:endCxn id="7" idx="0"/>
          </p:cNvCxnSpPr>
          <p:nvPr/>
        </p:nvCxnSpPr>
        <p:spPr>
          <a:xfrm>
            <a:off x="1895475" y="1822696"/>
            <a:ext cx="151720"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42941" y="2446655"/>
            <a:ext cx="1808508" cy="338554"/>
          </a:xfrm>
          <a:prstGeom prst="rect">
            <a:avLst/>
          </a:prstGeom>
          <a:noFill/>
        </p:spPr>
        <p:txBody>
          <a:bodyPr wrap="none" rtlCol="0">
            <a:spAutoFit/>
          </a:bodyPr>
          <a:lstStyle/>
          <a:p>
            <a:r>
              <a:rPr kumimoji="1" lang="ja-JP" altLang="en-US" sz="1600" b="1" dirty="0" smtClean="0"/>
              <a:t>右側の座標を固定</a:t>
            </a:r>
            <a:endParaRPr kumimoji="1" lang="ja-JP" altLang="en-US" sz="1600" b="1" dirty="0"/>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smtClean="0"/>
              <a:t>のある場所の座標</a:t>
            </a:r>
            <a:r>
              <a:rPr lang="ja-JP" altLang="en-US" sz="1600" b="1" dirty="0" smtClean="0"/>
              <a:t>を</a:t>
            </a:r>
            <a:r>
              <a:rPr kumimoji="1" lang="ja-JP" altLang="en-US" sz="1600" b="1" dirty="0" smtClean="0"/>
              <a:t>表示</a:t>
            </a:r>
            <a:endParaRPr kumimoji="1" lang="ja-JP" altLang="en-US" sz="1600" b="1" dirty="0"/>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smtClean="0"/>
              <a:t>縮尺</a:t>
            </a:r>
            <a:r>
              <a:rPr lang="ja-JP" altLang="en-US" sz="1600" b="1" dirty="0" smtClean="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endCxn id="20" idx="0"/>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smtClean="0"/>
              <a:t>地図の回転</a:t>
            </a:r>
            <a:endParaRPr kumimoji="1" lang="ja-JP" altLang="en-US" sz="1600" b="1" dirty="0"/>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601" y="2173547"/>
            <a:ext cx="2904705" cy="2914850"/>
          </a:xfrm>
          <a:prstGeom prst="rect">
            <a:avLst/>
          </a:prstGeom>
        </p:spPr>
      </p:pic>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①ポイントデータ</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②ラインデータ</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③ポリゴンデータ</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170" y="566701"/>
            <a:ext cx="6764048" cy="4291012"/>
          </a:xfrm>
          <a:prstGeom prst="rect">
            <a:avLst/>
          </a:prstGeom>
        </p:spPr>
      </p:pic>
      <p:sp>
        <p:nvSpPr>
          <p:cNvPr id="3" name="タイトル 2"/>
          <p:cNvSpPr txBox="1">
            <a:spLocks noGrp="1"/>
          </p:cNvSpPr>
          <p:nvPr>
            <p:ph type="title"/>
          </p:nvPr>
        </p:nvSpPr>
        <p:spPr>
          <a:xfrm>
            <a:off x="117475" y="39719"/>
            <a:ext cx="4350871" cy="480131"/>
          </a:xfrm>
          <a:prstGeom prst="rect">
            <a:avLst/>
          </a:prstGeom>
          <a:noFill/>
        </p:spPr>
        <p:txBody>
          <a:bodyPr wrap="none" rtlCol="0">
            <a:spAutoFit/>
          </a:bodyPr>
          <a:lstStyle/>
          <a:p>
            <a:r>
              <a:rPr kumimoji="1" lang="ja-JP" altLang="en-US" sz="2800" b="1" u="sng" dirty="0" smtClean="0">
                <a:solidFill>
                  <a:srgbClr val="0070C0"/>
                </a:solidFill>
              </a:rPr>
              <a:t>データの読み込み　③ＣＳＶ</a:t>
            </a:r>
            <a:endParaRPr kumimoji="1" lang="ja-JP" altLang="en-US" sz="2800" b="1" u="sng" dirty="0">
              <a:solidFill>
                <a:srgbClr val="0070C0"/>
              </a:solidFill>
            </a:endParaRPr>
          </a:p>
        </p:txBody>
      </p:sp>
      <p:sp>
        <p:nvSpPr>
          <p:cNvPr id="5" name="正方形/長方形 4"/>
          <p:cNvSpPr/>
          <p:nvPr/>
        </p:nvSpPr>
        <p:spPr>
          <a:xfrm>
            <a:off x="580913" y="1681623"/>
            <a:ext cx="457311" cy="31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26110" y="1867207"/>
            <a:ext cx="1033577" cy="133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17475" y="4825684"/>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13" name="正方形/長方形 12"/>
          <p:cNvSpPr/>
          <p:nvPr/>
        </p:nvSpPr>
        <p:spPr>
          <a:xfrm>
            <a:off x="4091156" y="2411289"/>
            <a:ext cx="1061869" cy="217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7236" y="4571999"/>
            <a:ext cx="542925" cy="193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159687" y="1905000"/>
            <a:ext cx="1716988" cy="275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091156" y="2923986"/>
            <a:ext cx="1652419" cy="228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582025" y="906340"/>
            <a:ext cx="227865" cy="13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0547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0636" y="652046"/>
            <a:ext cx="2802673" cy="4998064"/>
          </a:xfrm>
          <a:prstGeom prst="rect">
            <a:avLst/>
          </a:prstGeom>
        </p:spPr>
      </p:pic>
      <p:sp>
        <p:nvSpPr>
          <p:cNvPr id="2"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レイヤの切り替え</a:t>
            </a:r>
            <a:endParaRPr kumimoji="1" lang="ja-JP" altLang="en-US" dirty="0"/>
          </a:p>
        </p:txBody>
      </p:sp>
      <p:sp>
        <p:nvSpPr>
          <p:cNvPr id="7" name="正方形/長方形 6"/>
          <p:cNvSpPr/>
          <p:nvPr/>
        </p:nvSpPr>
        <p:spPr>
          <a:xfrm>
            <a:off x="1538602" y="3377647"/>
            <a:ext cx="299723" cy="1165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61574" y="1359653"/>
            <a:ext cx="4349052" cy="4035987"/>
          </a:xfrm>
          <a:prstGeom prst="rect">
            <a:avLst/>
          </a:prstGeom>
        </p:spPr>
      </p:pic>
    </p:spTree>
    <p:extLst>
      <p:ext uri="{BB962C8B-B14F-4D97-AF65-F5344CB8AC3E}">
        <p14:creationId xmlns:p14="http://schemas.microsoft.com/office/powerpoint/2010/main" val="227896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 xmlns:a16="http://schemas.microsoft.com/office/drawing/2014/main"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a:t>
            </a:r>
            <a:r>
              <a:rPr lang="ja-JP" altLang="en-US" dirty="0"/>
              <a:t>の</a:t>
            </a:r>
            <a:r>
              <a:rPr kumimoji="1" lang="ja-JP" altLang="en-US" dirty="0" smtClean="0"/>
              <a:t>重ね合わせ</a:t>
            </a:r>
            <a:endParaRPr kumimoji="1" lang="ja-JP" altLang="en-US" dirty="0"/>
          </a:p>
        </p:txBody>
      </p:sp>
    </p:spTree>
    <p:extLst>
      <p:ext uri="{BB962C8B-B14F-4D97-AF65-F5344CB8AC3E}">
        <p14:creationId xmlns:p14="http://schemas.microsoft.com/office/powerpoint/2010/main" val="1096001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cxnSp>
        <p:nvCxnSpPr>
          <p:cNvPr id="9" name="直線矢印コネクタ 8"/>
          <p:cNvCxnSpPr/>
          <p:nvPr/>
        </p:nvCxnSpPr>
        <p:spPr>
          <a:xfrm>
            <a:off x="2914650" y="3067050"/>
            <a:ext cx="1209675"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レイヤの削除</a:t>
            </a:r>
            <a:endParaRPr kumimoji="1" lang="ja-JP" altLang="en-US" dirty="0"/>
          </a:p>
        </p:txBody>
      </p:sp>
    </p:spTree>
    <p:extLst>
      <p:ext uri="{BB962C8B-B14F-4D97-AF65-F5344CB8AC3E}">
        <p14:creationId xmlns:p14="http://schemas.microsoft.com/office/powerpoint/2010/main" val="326010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smtClean="0">
                <a:solidFill>
                  <a:srgbClr val="0070C0"/>
                </a:solidFill>
              </a:rPr>
              <a:t>機能説明</a:t>
            </a:r>
            <a:endParaRPr kumimoji="1" lang="ja-JP" altLang="en-US" sz="20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039"/>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smtClean="0"/>
              <a:t>①　地物の追加、</a:t>
            </a:r>
            <a:r>
              <a:rPr kumimoji="1" lang="ja-JP" altLang="en-US" b="1" dirty="0" smtClean="0"/>
              <a:t>編集</a:t>
            </a:r>
            <a:endParaRPr kumimoji="1" lang="ja-JP" altLang="en-US" b="1" dirty="0"/>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smtClean="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smtClean="0">
                <a:solidFill>
                  <a:srgbClr val="0070C0"/>
                </a:solidFill>
              </a:rPr>
              <a:t>選択解除</a:t>
            </a:r>
            <a:endParaRPr kumimoji="1" lang="ja-JP" altLang="en-US" sz="1800" b="1" dirty="0">
              <a:solidFill>
                <a:srgbClr val="0070C0"/>
              </a:solidFill>
            </a:endParaRP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smtClean="0">
                <a:solidFill>
                  <a:srgbClr val="FF0000"/>
                </a:solidFill>
              </a:rPr>
              <a:t>選択</a:t>
            </a:r>
            <a:endParaRPr kumimoji="1" lang="ja-JP" altLang="en-US" sz="1800" b="1" dirty="0">
              <a:solidFill>
                <a:srgbClr val="FF0000"/>
              </a:solidFill>
            </a:endParaRPr>
          </a:p>
        </p:txBody>
      </p:sp>
    </p:spTree>
    <p:extLst>
      <p:ext uri="{BB962C8B-B14F-4D97-AF65-F5344CB8AC3E}">
        <p14:creationId xmlns:p14="http://schemas.microsoft.com/office/powerpoint/2010/main" val="81530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2"/>
          <a:stretch/>
        </p:blipFill>
        <p:spPr>
          <a:xfrm>
            <a:off x="665274" y="849212"/>
            <a:ext cx="2712926" cy="4573688"/>
          </a:xfrm>
          <a:prstGeom prst="rect">
            <a:avLst/>
          </a:prstGeom>
        </p:spPr>
      </p:pic>
      <p:cxnSp>
        <p:nvCxnSpPr>
          <p:cNvPr id="11" name="直線矢印コネクタ 10"/>
          <p:cNvCxnSpPr/>
          <p:nvPr/>
        </p:nvCxnSpPr>
        <p:spPr>
          <a:xfrm flipV="1">
            <a:off x="2933484" y="4889500"/>
            <a:ext cx="688024" cy="342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508" y="1092201"/>
            <a:ext cx="5522492" cy="4140200"/>
          </a:xfrm>
          <a:prstGeom prst="rect">
            <a:avLst/>
          </a:prstGeom>
        </p:spPr>
      </p:pic>
    </p:spTree>
    <p:extLst>
      <p:ext uri="{BB962C8B-B14F-4D97-AF65-F5344CB8AC3E}">
        <p14:creationId xmlns:p14="http://schemas.microsoft.com/office/powerpoint/2010/main" val="250247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5667" y="647700"/>
            <a:ext cx="8781349" cy="41402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smtClean="0"/>
              <a:t>：座標系を確認したり、文字コード、表示名の変更が</a:t>
            </a:r>
            <a:r>
              <a:rPr lang="ja-JP" altLang="en-US" sz="1600" b="1" dirty="0" smtClean="0"/>
              <a:t>できる。</a:t>
            </a:r>
            <a:endParaRPr kumimoji="1" lang="ja-JP" altLang="en-US" sz="1600" b="1" dirty="0"/>
          </a:p>
        </p:txBody>
      </p:sp>
      <p:sp>
        <p:nvSpPr>
          <p:cNvPr id="9" name="正方形/長方形 8"/>
          <p:cNvSpPr/>
          <p:nvPr/>
        </p:nvSpPr>
        <p:spPr>
          <a:xfrm>
            <a:off x="295666" y="1631606"/>
            <a:ext cx="1393433" cy="438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smtClean="0"/>
              <a:t>ポイントの色と形と大きさを指定</a:t>
            </a:r>
            <a:r>
              <a:rPr lang="ja-JP" altLang="en-US" sz="1600" b="1" dirty="0" smtClean="0"/>
              <a:t>し、</a:t>
            </a:r>
            <a:r>
              <a:rPr lang="en-US" altLang="ja-JP" sz="1600" b="1" dirty="0" smtClean="0"/>
              <a:t>OK</a:t>
            </a:r>
            <a:r>
              <a:rPr lang="ja-JP" altLang="en-US" sz="1600" b="1" dirty="0" smtClean="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2" y="497545"/>
            <a:ext cx="5979526" cy="5017885"/>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smtClean="0"/>
              <a:t>属性テーブルのフィールドを指定し、</a:t>
            </a:r>
            <a:r>
              <a:rPr lang="ja-JP" altLang="en-US" b="1" dirty="0"/>
              <a:t>コンビニ</a:t>
            </a:r>
            <a:r>
              <a:rPr kumimoji="1" lang="ja-JP" altLang="en-US" b="1" dirty="0" smtClean="0"/>
              <a:t>ごとに色分けをする</a:t>
            </a:r>
            <a:endParaRPr kumimoji="1" lang="ja-JP" altLang="en-US" b="1" dirty="0"/>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43199" y="943429"/>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921187"/>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237" y="348557"/>
            <a:ext cx="5979526" cy="5017885"/>
          </a:xfrm>
          <a:prstGeom prst="rect">
            <a:avLst/>
          </a:prstGeom>
        </p:spPr>
      </p:pic>
      <p:sp>
        <p:nvSpPr>
          <p:cNvPr id="4" name="正方形/長方形 3"/>
          <p:cNvSpPr/>
          <p:nvPr/>
        </p:nvSpPr>
        <p:spPr>
          <a:xfrm>
            <a:off x="2695990" y="3632437"/>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71460" y="4784962"/>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29225" y="5166418"/>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52837" y="3765787"/>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71912" y="4956412"/>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smtClean="0"/>
              <a:t>：属性情報に基づいたラベルの表示ができる</a:t>
            </a:r>
            <a:endParaRPr kumimoji="1" lang="ja-JP" altLang="en-US" sz="1600" b="1" dirty="0"/>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smtClean="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022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57749" y="294717"/>
            <a:ext cx="2270430" cy="512556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0" y="294716"/>
            <a:ext cx="6028752" cy="5125568"/>
          </a:xfrm>
          <a:prstGeom prst="rect">
            <a:avLst/>
          </a:prstGeom>
        </p:spPr>
      </p:pic>
      <p:sp>
        <p:nvSpPr>
          <p:cNvPr id="6" name="正方形/長方形 5"/>
          <p:cNvSpPr/>
          <p:nvPr/>
        </p:nvSpPr>
        <p:spPr>
          <a:xfrm>
            <a:off x="1809750" y="1000125"/>
            <a:ext cx="4105858"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9" y="1314450"/>
            <a:ext cx="4115190" cy="243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5005386" y="4310062"/>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644268" y="4124519"/>
            <a:ext cx="1855918" cy="17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b="8021"/>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smtClean="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7" name="正方形/長方形 6"/>
          <p:cNvSpPr/>
          <p:nvPr/>
        </p:nvSpPr>
        <p:spPr>
          <a:xfrm>
            <a:off x="1209675" y="4600575"/>
            <a:ext cx="106680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37688" cy="433803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08" y="2364601"/>
            <a:ext cx="2609850" cy="1266825"/>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smtClean="0"/>
              <a:t>新規</a:t>
            </a:r>
            <a:r>
              <a:rPr lang="ja-JP" altLang="en-US" sz="1600" b="1" dirty="0" smtClean="0"/>
              <a:t>プリントレイアウト</a:t>
            </a:r>
            <a:r>
              <a:rPr kumimoji="1" lang="ja-JP" altLang="en-US" sz="1600" b="1" dirty="0" smtClean="0"/>
              <a:t>を立ち上げ、プリントレイアウトのタイトル（地図名など任意）を入力する。</a:t>
            </a:r>
            <a:endParaRPr kumimoji="1" lang="ja-JP" altLang="en-US" sz="1600" b="1" dirty="0"/>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smtClean="0">
                <a:solidFill>
                  <a:srgbClr val="0070C0"/>
                </a:solidFill>
              </a:rPr>
              <a:t>プロジェクト＞新規プリントレイアウト</a:t>
            </a:r>
            <a:endParaRPr kumimoji="1" lang="ja-JP" altLang="en-US" sz="1800" b="1" dirty="0">
              <a:solidFill>
                <a:srgbClr val="0070C0"/>
              </a:solidFill>
            </a:endParaRPr>
          </a:p>
        </p:txBody>
      </p:sp>
      <p:cxnSp>
        <p:nvCxnSpPr>
          <p:cNvPr id="8" name="直線矢印コネクタ 7"/>
          <p:cNvCxnSpPr/>
          <p:nvPr/>
        </p:nvCxnSpPr>
        <p:spPr>
          <a:xfrm flipV="1">
            <a:off x="2656631" y="3134326"/>
            <a:ext cx="805026" cy="341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57558" y="3036114"/>
            <a:ext cx="2352674"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テキストの追加</a:t>
            </a:r>
            <a:endParaRPr kumimoji="1" lang="en-US" altLang="ja-JP" sz="1600" b="1" dirty="0" smtClean="0"/>
          </a:p>
          <a:p>
            <a:r>
              <a:rPr lang="ja-JP" altLang="en-US" sz="1600" b="1" dirty="0"/>
              <a:t>⑥</a:t>
            </a:r>
            <a:r>
              <a:rPr kumimoji="1" lang="ja-JP" altLang="en-US" sz="1600" b="1" dirty="0" smtClean="0"/>
              <a:t>　凡例の追加</a:t>
            </a:r>
            <a:endParaRPr kumimoji="1" lang="en-US" altLang="ja-JP" sz="1600" b="1" dirty="0" smtClean="0"/>
          </a:p>
          <a:p>
            <a:r>
              <a:rPr lang="ja-JP" altLang="en-US" sz="1600" b="1" dirty="0"/>
              <a:t>⑦</a:t>
            </a:r>
            <a:r>
              <a:rPr lang="ja-JP" altLang="en-US" sz="1600" b="1" dirty="0" smtClean="0"/>
              <a:t>　縮尺バーの追加</a:t>
            </a:r>
            <a:endParaRPr lang="en-US" altLang="ja-JP" sz="1600" b="1" dirty="0" smtClean="0"/>
          </a:p>
          <a:p>
            <a:r>
              <a:rPr lang="ja-JP" altLang="en-US" sz="1600" b="1" dirty="0"/>
              <a:t>⑧</a:t>
            </a:r>
            <a:r>
              <a:rPr kumimoji="1" lang="ja-JP" altLang="en-US" sz="1600" b="1" dirty="0" smtClean="0"/>
              <a:t>　地図</a:t>
            </a:r>
            <a:r>
              <a:rPr lang="ja-JP" altLang="en-US" sz="1600" b="1" dirty="0" smtClean="0"/>
              <a:t>の出力</a:t>
            </a:r>
            <a:endParaRPr kumimoji="1" lang="en-US" altLang="ja-JP" sz="1600" b="1" dirty="0" smtClean="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smtClean="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17300"/>
            <a:ext cx="7434146" cy="5715000"/>
          </a:xfrm>
          <a:prstGeom prst="rect">
            <a:avLst/>
          </a:prstGeom>
        </p:spPr>
      </p:pic>
      <p:sp>
        <p:nvSpPr>
          <p:cNvPr id="4" name="正方形/長方形 3"/>
          <p:cNvSpPr/>
          <p:nvPr/>
        </p:nvSpPr>
        <p:spPr>
          <a:xfrm>
            <a:off x="2809875" y="1370239"/>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547257"/>
            <a:ext cx="895349" cy="2129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4364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01412" y="4829175"/>
            <a:ext cx="2337513" cy="134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地図の追加</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814" y="2578928"/>
            <a:ext cx="3082686" cy="2661556"/>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縮尺バーの追加</a:t>
            </a:r>
            <a:endParaRPr kumimoji="1"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00860" y="818851"/>
            <a:ext cx="659606" cy="4896149"/>
          </a:xfrm>
          <a:prstGeom prst="rect">
            <a:avLst/>
          </a:prstGeom>
        </p:spPr>
      </p:pic>
      <p:sp>
        <p:nvSpPr>
          <p:cNvPr id="6" name="正方形/長方形 5"/>
          <p:cNvSpPr/>
          <p:nvPr/>
        </p:nvSpPr>
        <p:spPr>
          <a:xfrm>
            <a:off x="1175857" y="4971228"/>
            <a:ext cx="320278" cy="3931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611795" y="4628328"/>
            <a:ext cx="431800" cy="545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55" y="1449659"/>
            <a:ext cx="6178703" cy="3634531"/>
          </a:xfrm>
          <a:prstGeom prst="rect">
            <a:avLst/>
          </a:prstGeom>
        </p:spPr>
      </p:pic>
      <p:sp>
        <p:nvSpPr>
          <p:cNvPr id="12" name="正方形/長方形 11"/>
          <p:cNvSpPr/>
          <p:nvPr/>
        </p:nvSpPr>
        <p:spPr>
          <a:xfrm>
            <a:off x="3340100" y="3467101"/>
            <a:ext cx="1625599" cy="228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92862" y="4699000"/>
            <a:ext cx="846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0900" y="718456"/>
            <a:ext cx="1935220" cy="467463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20473" y="4739950"/>
            <a:ext cx="1573156" cy="403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2783" y="3227982"/>
            <a:ext cx="3580843" cy="2431423"/>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200" y="811181"/>
            <a:ext cx="3618769" cy="2463866"/>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58276" y="811180"/>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smtClean="0"/>
              <a:t>凡例の追加</a:t>
            </a:r>
            <a:endParaRPr kumimoji="1" lang="ja-JP" altLang="en-US" sz="2000" u="sng" dirty="0"/>
          </a:p>
        </p:txBody>
      </p:sp>
      <p:sp>
        <p:nvSpPr>
          <p:cNvPr id="5" name="正方形/長方形 4"/>
          <p:cNvSpPr/>
          <p:nvPr/>
        </p:nvSpPr>
        <p:spPr>
          <a:xfrm>
            <a:off x="1948222" y="1516031"/>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3609" y="774441"/>
            <a:ext cx="363894" cy="4940559"/>
          </a:xfrm>
          <a:prstGeom prst="rect">
            <a:avLst/>
          </a:prstGeom>
        </p:spPr>
      </p:pic>
      <p:sp>
        <p:nvSpPr>
          <p:cNvPr id="8" name="正方形/長方形 7"/>
          <p:cNvSpPr/>
          <p:nvPr/>
        </p:nvSpPr>
        <p:spPr>
          <a:xfrm>
            <a:off x="1317023" y="5313351"/>
            <a:ext cx="438400" cy="34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508726" y="2969274"/>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516074" y="3320727"/>
            <a:ext cx="248620" cy="234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1755423" y="3809612"/>
            <a:ext cx="192799" cy="1266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2369976" y="1625568"/>
            <a:ext cx="2813096" cy="2003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61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Tree>
    <p:extLst>
      <p:ext uri="{BB962C8B-B14F-4D97-AF65-F5344CB8AC3E}">
        <p14:creationId xmlns:p14="http://schemas.microsoft.com/office/powerpoint/2010/main" val="1435491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5" t="-2"/>
          <a:stretch/>
        </p:blipFill>
        <p:spPr>
          <a:xfrm>
            <a:off x="937927" y="395749"/>
            <a:ext cx="2169933" cy="4795508"/>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smtClean="0"/>
              <a:t>方位記号の追加</a:t>
            </a:r>
            <a:endParaRPr kumimoji="1" lang="en-US" altLang="ja-JP" sz="1600" b="1" u="sng"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964562" y="3152785"/>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319311" y="2961454"/>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6080" y="640853"/>
            <a:ext cx="2647952" cy="4581191"/>
          </a:xfrm>
          <a:prstGeom prst="rect">
            <a:avLst/>
          </a:prstGeom>
        </p:spPr>
      </p:pic>
      <p:sp>
        <p:nvSpPr>
          <p:cNvPr id="10" name="正方形/長方形 9"/>
          <p:cNvSpPr/>
          <p:nvPr/>
        </p:nvSpPr>
        <p:spPr>
          <a:xfrm>
            <a:off x="3424733" y="1232234"/>
            <a:ext cx="897674"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415207" y="4280234"/>
            <a:ext cx="202349"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01107" y="2337134"/>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77434" y="640853"/>
            <a:ext cx="2507398" cy="4592110"/>
          </a:xfrm>
          <a:prstGeom prst="rect">
            <a:avLst/>
          </a:prstGeom>
        </p:spPr>
      </p:pic>
      <p:sp>
        <p:nvSpPr>
          <p:cNvPr id="16" name="正方形/長方形 15"/>
          <p:cNvSpPr/>
          <p:nvPr/>
        </p:nvSpPr>
        <p:spPr>
          <a:xfrm>
            <a:off x="6055955" y="4280234"/>
            <a:ext cx="1390651"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l="-1" t="22694" r="37838" b="14938"/>
          <a:stretch/>
        </p:blipFill>
        <p:spPr>
          <a:xfrm>
            <a:off x="481468" y="663045"/>
            <a:ext cx="6367202" cy="4910866"/>
          </a:xfrm>
          <a:prstGeom prst="rect">
            <a:avLst/>
          </a:prstGeom>
        </p:spPr>
      </p:pic>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smtClean="0"/>
              <a:t>の追加</a:t>
            </a:r>
            <a:endParaRPr kumimoji="1" lang="ja-JP" altLang="en-US"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0" y="663045"/>
            <a:ext cx="1804531" cy="4910866"/>
          </a:xfrm>
          <a:prstGeom prst="rect">
            <a:avLst/>
          </a:prstGeom>
        </p:spPr>
      </p:pic>
      <p:cxnSp>
        <p:nvCxnSpPr>
          <p:cNvPr id="5" name="直線矢印コネクタ 4"/>
          <p:cNvCxnSpPr>
            <a:stCxn id="9" idx="3"/>
          </p:cNvCxnSpPr>
          <p:nvPr/>
        </p:nvCxnSpPr>
        <p:spPr>
          <a:xfrm flipV="1">
            <a:off x="742950" y="1422401"/>
            <a:ext cx="2224185" cy="4563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831633" y="1604864"/>
            <a:ext cx="1216867" cy="319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1764457"/>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67135" y="886407"/>
            <a:ext cx="3610947"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2990850" cy="441214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1251253"/>
              <a:ext cx="3629025" cy="1213846"/>
            </a:xfrm>
            <a:prstGeom prst="rect">
              <a:avLst/>
            </a:prstGeom>
          </p:spPr>
        </p:pic>
        <p:cxnSp>
          <p:nvCxnSpPr>
            <p:cNvPr id="9" name="直線矢印コネクタ 8"/>
            <p:cNvCxnSpPr/>
            <p:nvPr/>
          </p:nvCxnSpPr>
          <p:spPr>
            <a:xfrm flipV="1">
              <a:off x="2876801" y="2528842"/>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438023" y="2255752"/>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611078"/>
            <a:ext cx="7110598" cy="502831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875792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3069" y="610895"/>
            <a:ext cx="4228931" cy="5003682"/>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a:off x="4083934" y="3475457"/>
            <a:ext cx="560720" cy="371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83934" y="2472440"/>
            <a:ext cx="660417" cy="787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721257" y="673587"/>
            <a:ext cx="2866390" cy="369332"/>
          </a:xfrm>
          <a:prstGeom prst="rect">
            <a:avLst/>
          </a:prstGeom>
          <a:noFill/>
        </p:spPr>
        <p:txBody>
          <a:bodyPr wrap="square" rtlCol="0">
            <a:spAutoFit/>
          </a:bodyPr>
          <a:lstStyle/>
          <a:p>
            <a:r>
              <a:rPr lang="ja-JP" altLang="en-US" sz="1800" b="1" dirty="0" smtClean="0">
                <a:solidFill>
                  <a:srgbClr val="0070C0"/>
                </a:solidFill>
              </a:rPr>
              <a:t>ビュー </a:t>
            </a:r>
            <a:r>
              <a:rPr kumimoji="1" lang="ja-JP" altLang="en-US" sz="1800" b="1" dirty="0" smtClean="0">
                <a:solidFill>
                  <a:srgbClr val="0070C0"/>
                </a:solidFill>
              </a:rPr>
              <a:t>＞ 地図装飾</a:t>
            </a:r>
            <a:endParaRPr kumimoji="1" lang="ja-JP" altLang="en-US" sz="1800" b="1" dirty="0">
              <a:solidFill>
                <a:srgbClr val="0070C0"/>
              </a:solidFill>
            </a:endParaRP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621" y="1110818"/>
            <a:ext cx="3831026" cy="1900238"/>
          </a:xfrm>
          <a:prstGeom prst="rect">
            <a:avLst/>
          </a:prstGeom>
        </p:spPr>
      </p:pic>
      <p:sp>
        <p:nvSpPr>
          <p:cNvPr id="17" name="正方形/長方形 16"/>
          <p:cNvSpPr/>
          <p:nvPr/>
        </p:nvSpPr>
        <p:spPr>
          <a:xfrm>
            <a:off x="4815114" y="131560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915" y="3141285"/>
            <a:ext cx="3807197" cy="1603320"/>
          </a:xfrm>
          <a:prstGeom prst="rect">
            <a:avLst/>
          </a:prstGeom>
        </p:spPr>
      </p:pic>
      <p:sp>
        <p:nvSpPr>
          <p:cNvPr id="20" name="正方形/長方形 19"/>
          <p:cNvSpPr/>
          <p:nvPr/>
        </p:nvSpPr>
        <p:spPr>
          <a:xfrm>
            <a:off x="4815114" y="326590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5828" y="790150"/>
            <a:ext cx="6707922" cy="4403605"/>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sp>
        <p:nvSpPr>
          <p:cNvPr id="2" name="円/楕円 1"/>
          <p:cNvSpPr/>
          <p:nvPr/>
        </p:nvSpPr>
        <p:spPr>
          <a:xfrm>
            <a:off x="2167235" y="68117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460568" y="4662002"/>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1748" y="729276"/>
            <a:ext cx="6586635" cy="4831997"/>
          </a:xfrm>
          <a:prstGeom prst="rect">
            <a:avLst/>
          </a:prstGeom>
        </p:spPr>
      </p:pic>
      <p:sp>
        <p:nvSpPr>
          <p:cNvPr id="2" name="タイトル 1"/>
          <p:cNvSpPr>
            <a:spLocks noGrp="1"/>
          </p:cNvSpPr>
          <p:nvPr>
            <p:ph type="title"/>
          </p:nvPr>
        </p:nvSpPr>
        <p:spPr/>
        <p:txBody>
          <a:bodyPr>
            <a:normAutofit fontScale="90000"/>
          </a:bodyPr>
          <a:lstStyle/>
          <a:p>
            <a:r>
              <a:rPr lang="ja-JP" altLang="en-US" dirty="0"/>
              <a:t>作業</a:t>
            </a:r>
            <a:r>
              <a:rPr kumimoji="1" lang="ja-JP" altLang="en-US" dirty="0" smtClean="0"/>
              <a:t>ファイルの保存</a:t>
            </a:r>
            <a:endParaRPr kumimoji="1" lang="ja-JP" altLang="en-US" dirty="0"/>
          </a:p>
        </p:txBody>
      </p:sp>
    </p:spTree>
    <p:extLst>
      <p:ext uri="{BB962C8B-B14F-4D97-AF65-F5344CB8AC3E}">
        <p14:creationId xmlns:p14="http://schemas.microsoft.com/office/powerpoint/2010/main" val="3370897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971" y="1296569"/>
            <a:ext cx="4891257" cy="27241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31" y="1992562"/>
            <a:ext cx="4730882" cy="3004588"/>
          </a:xfrm>
          <a:prstGeom prst="rect">
            <a:avLst/>
          </a:prstGeom>
        </p:spPr>
      </p:pic>
      <p:cxnSp>
        <p:nvCxnSpPr>
          <p:cNvPr id="6" name="直線矢印コネクタ 5"/>
          <p:cNvCxnSpPr/>
          <p:nvPr/>
        </p:nvCxnSpPr>
        <p:spPr>
          <a:xfrm>
            <a:off x="4572000" y="1797519"/>
            <a:ext cx="304800" cy="271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35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4257" y="3475321"/>
            <a:ext cx="3283686" cy="2114605"/>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56" y="3475320"/>
            <a:ext cx="3283686" cy="2114606"/>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881" y="655782"/>
            <a:ext cx="3293561" cy="2120966"/>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3998"/>
          </a:xfrm>
          <a:prstGeom prst="rect">
            <a:avLst/>
          </a:prstGeom>
          <a:noFill/>
        </p:spPr>
        <p:txBody>
          <a:bodyPr wrap="square" rtlCol="0">
            <a:spAutoFit/>
          </a:bodyPr>
          <a:lstStyle/>
          <a:p>
            <a:r>
              <a:rPr lang="en-US" altLang="ja-JP" sz="1600" b="1" dirty="0" smtClean="0"/>
              <a:t>Qgis2threejs</a:t>
            </a:r>
          </a:p>
          <a:p>
            <a:r>
              <a:rPr lang="en-US" altLang="ja-JP" sz="1400" dirty="0" smtClean="0">
                <a:latin typeface="Calibri 本文"/>
                <a:ea typeface="+mj-ea"/>
              </a:rPr>
              <a:t>3D</a:t>
            </a:r>
            <a:r>
              <a:rPr lang="ja-JP" altLang="en-US" sz="1400" dirty="0" smtClean="0">
                <a:latin typeface="Calibri 本文"/>
                <a:ea typeface="+mj-ea"/>
              </a:rPr>
              <a:t>表示や</a:t>
            </a:r>
            <a:r>
              <a:rPr lang="en-US" altLang="ja-JP" sz="1400" dirty="0" smtClean="0">
                <a:latin typeface="Calibri 本文"/>
                <a:ea typeface="+mj-ea"/>
              </a:rPr>
              <a:t>STL</a:t>
            </a:r>
            <a:r>
              <a:rPr lang="ja-JP" altLang="en-US" sz="1400" dirty="0" smtClean="0">
                <a:latin typeface="Calibri 本文"/>
                <a:ea typeface="+mj-ea"/>
              </a:rPr>
              <a:t>ファイルの書き出し</a:t>
            </a:r>
            <a:endParaRPr lang="en-US" altLang="ja-JP" sz="1400" dirty="0" smtClean="0">
              <a:latin typeface="Calibri 本文"/>
              <a:ea typeface="+mj-ea"/>
            </a:endParaRPr>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991" y="645227"/>
            <a:ext cx="3291519" cy="2119650"/>
          </a:xfrm>
          <a:prstGeom prst="rect">
            <a:avLst/>
          </a:prstGeom>
        </p:spPr>
      </p:pic>
    </p:spTree>
    <p:extLst>
      <p:ext uri="{BB962C8B-B14F-4D97-AF65-F5344CB8AC3E}">
        <p14:creationId xmlns:p14="http://schemas.microsoft.com/office/powerpoint/2010/main" val="3540397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76132" y="678134"/>
            <a:ext cx="7136099" cy="4992353"/>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a:solidFill>
                  <a:srgbClr val="0070C0"/>
                </a:solidFill>
              </a:rPr>
              <a:t>Python</a:t>
            </a:r>
            <a:r>
              <a:rPr kumimoji="1" lang="ja-JP" altLang="en-US" sz="3200" b="1" u="sng" dirty="0">
                <a:solidFill>
                  <a:srgbClr val="0070C0"/>
                </a:solidFill>
              </a:rPr>
              <a:t>入門</a:t>
            </a:r>
          </a:p>
        </p:txBody>
      </p:sp>
      <p:sp>
        <p:nvSpPr>
          <p:cNvPr id="2" name="テキスト ボックス 1"/>
          <p:cNvSpPr txBox="1"/>
          <p:nvPr/>
        </p:nvSpPr>
        <p:spPr>
          <a:xfrm>
            <a:off x="6458397" y="80411"/>
            <a:ext cx="2128724"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a:t>
            </a:r>
            <a:r>
              <a:rPr lang="en-US" altLang="ja-JP" sz="1800" b="1" dirty="0">
                <a:solidFill>
                  <a:srgbClr val="0070C0"/>
                </a:solidFill>
              </a:rPr>
              <a:t>Python</a:t>
            </a:r>
            <a:r>
              <a:rPr lang="ja-JP" altLang="en-US" sz="1800" b="1" dirty="0">
                <a:solidFill>
                  <a:srgbClr val="0070C0"/>
                </a:solidFill>
              </a:rPr>
              <a:t>コンソール</a:t>
            </a:r>
            <a:endParaRPr kumimoji="1" lang="ja-JP" altLang="en-US" sz="1800" b="1" dirty="0">
              <a:solidFill>
                <a:srgbClr val="0070C0"/>
              </a:solidFill>
            </a:endParaRPr>
          </a:p>
        </p:txBody>
      </p:sp>
      <p:cxnSp>
        <p:nvCxnSpPr>
          <p:cNvPr id="8" name="直線矢印コネクタ 7"/>
          <p:cNvCxnSpPr/>
          <p:nvPr/>
        </p:nvCxnSpPr>
        <p:spPr>
          <a:xfrm>
            <a:off x="4318000" y="1333500"/>
            <a:ext cx="254000" cy="1950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9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 xmlns:a16="http://schemas.microsoft.com/office/drawing/2014/main" id="{50EB5B48-D3BE-43B9-B4AE-FFF29DEC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4" y="967801"/>
            <a:ext cx="4305299" cy="4367770"/>
          </a:xfrm>
          <a:prstGeom prst="rect">
            <a:avLst/>
          </a:prstGeom>
        </p:spPr>
      </p:pic>
      <p:sp>
        <p:nvSpPr>
          <p:cNvPr id="4" name="正方形/長方形 3"/>
          <p:cNvSpPr/>
          <p:nvPr/>
        </p:nvSpPr>
        <p:spPr>
          <a:xfrm>
            <a:off x="372284" y="3735235"/>
            <a:ext cx="3697125" cy="524503"/>
          </a:xfrm>
          <a:prstGeom prst="rect">
            <a:avLst/>
          </a:prstGeom>
        </p:spPr>
        <p:txBody>
          <a:bodyPr wrap="square">
            <a:spAutoFit/>
          </a:bodyPr>
          <a:lstStyle/>
          <a:p>
            <a:r>
              <a:rPr lang="ja-JP" altLang="en-US" dirty="0"/>
              <a:t>tokyo = 'test'</a:t>
            </a:r>
          </a:p>
          <a:p>
            <a:r>
              <a:rPr lang="ja-JP" altLang="en-US" dirty="0"/>
              <a:t>'tokyo'</a:t>
            </a:r>
          </a:p>
        </p:txBody>
      </p:sp>
      <p:sp>
        <p:nvSpPr>
          <p:cNvPr id="7" name="正方形/長方形 6"/>
          <p:cNvSpPr/>
          <p:nvPr/>
        </p:nvSpPr>
        <p:spPr>
          <a:xfrm>
            <a:off x="95027" y="3787077"/>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3691" y="3396679"/>
            <a:ext cx="4255589" cy="338554"/>
          </a:xfrm>
          <a:prstGeom prst="rect">
            <a:avLst/>
          </a:prstGeom>
        </p:spPr>
        <p:txBody>
          <a:bodyPr wrap="square">
            <a:spAutoFit/>
          </a:bodyPr>
          <a:lstStyle/>
          <a:p>
            <a:pPr algn="ctr"/>
            <a:r>
              <a:rPr lang="ja-JP" altLang="en-US" sz="1600" b="1" dirty="0"/>
              <a:t>↓にコードを入力し、</a:t>
            </a:r>
            <a:r>
              <a:rPr lang="en-US" altLang="ja-JP" sz="1600" b="1" dirty="0"/>
              <a:t>Enter</a:t>
            </a:r>
            <a:r>
              <a:rPr lang="ja-JP" altLang="en-US" sz="1600" b="1" dirty="0"/>
              <a:t>キーで実行する</a:t>
            </a:r>
            <a:endParaRPr lang="ja-JP" altLang="en-US" dirty="0"/>
          </a:p>
        </p:txBody>
      </p:sp>
      <p:sp>
        <p:nvSpPr>
          <p:cNvPr id="14" name="正方形/長方形 13"/>
          <p:cNvSpPr/>
          <p:nvPr/>
        </p:nvSpPr>
        <p:spPr>
          <a:xfrm>
            <a:off x="42421" y="83232"/>
            <a:ext cx="8762214" cy="862416"/>
          </a:xfrm>
          <a:prstGeom prst="rect">
            <a:avLst/>
          </a:prstGeom>
        </p:spPr>
        <p:txBody>
          <a:bodyPr wrap="square">
            <a:spAutoFit/>
          </a:bodyPr>
          <a:lstStyle/>
          <a:p>
            <a:r>
              <a:rPr lang="en-US" altLang="ja-JP" sz="1200" dirty="0"/>
              <a:t>Python</a:t>
            </a:r>
            <a:r>
              <a:rPr lang="ja-JP" altLang="en-US" sz="1200" dirty="0"/>
              <a:t>では、値やオブジェクトを変数へ代入する。今回の場合をみると</a:t>
            </a:r>
            <a:r>
              <a:rPr lang="en-US" altLang="ja-JP" sz="1200" dirty="0" err="1"/>
              <a:t>tokyo</a:t>
            </a:r>
            <a:r>
              <a:rPr lang="ja-JP" altLang="en-US" sz="1200" dirty="0"/>
              <a:t>（変数）に</a:t>
            </a:r>
            <a:r>
              <a:rPr lang="en-US" altLang="ja-JP" sz="1200" dirty="0"/>
              <a:t>‘test’</a:t>
            </a:r>
            <a:r>
              <a:rPr lang="ja-JP" altLang="en-US" sz="1200" dirty="0"/>
              <a:t>（文字列）を代入している。</a:t>
            </a:r>
            <a:endParaRPr lang="en-US" altLang="ja-JP" sz="1200" dirty="0"/>
          </a:p>
          <a:p>
            <a:r>
              <a:rPr lang="ja-JP" altLang="en-US" sz="1200" dirty="0"/>
              <a:t>そのため、</a:t>
            </a:r>
            <a:r>
              <a:rPr lang="en-US" altLang="ja-JP" sz="1200" dirty="0"/>
              <a:t>test</a:t>
            </a:r>
            <a:r>
              <a:rPr lang="ja-JP" altLang="en-US" sz="1200" dirty="0"/>
              <a:t>と入力したら</a:t>
            </a:r>
            <a:r>
              <a:rPr lang="en-US" altLang="ja-JP" sz="1200" dirty="0"/>
              <a:t>’</a:t>
            </a:r>
            <a:r>
              <a:rPr lang="en-US" altLang="ja-JP" sz="1200" dirty="0" err="1"/>
              <a:t>tokyo</a:t>
            </a:r>
            <a:r>
              <a:rPr lang="en-US" altLang="ja-JP" sz="1200" dirty="0"/>
              <a:t>’</a:t>
            </a:r>
            <a:r>
              <a:rPr lang="ja-JP" altLang="en-US" sz="1200" dirty="0"/>
              <a:t>が返される。変数には数値型も代入でき、</a:t>
            </a:r>
            <a:r>
              <a:rPr lang="en-US" altLang="ja-JP" sz="1200" dirty="0" err="1"/>
              <a:t>tokyo</a:t>
            </a:r>
            <a:r>
              <a:rPr lang="en-US" altLang="ja-JP" sz="1200" dirty="0"/>
              <a:t>=23</a:t>
            </a:r>
            <a:r>
              <a:rPr lang="ja-JP" altLang="en-US" sz="1200" dirty="0"/>
              <a:t>を代入するし</a:t>
            </a:r>
            <a:r>
              <a:rPr lang="en-US" altLang="ja-JP" sz="1200" dirty="0"/>
              <a:t>tokyo+1</a:t>
            </a:r>
            <a:r>
              <a:rPr lang="ja-JP" altLang="en-US" sz="1200" dirty="0"/>
              <a:t>を実行すると</a:t>
            </a:r>
            <a:r>
              <a:rPr lang="en-US" altLang="ja-JP" sz="1200" dirty="0"/>
              <a:t>24</a:t>
            </a:r>
            <a:r>
              <a:rPr lang="ja-JP" altLang="en-US" sz="1200" dirty="0"/>
              <a:t>が返される。文字型との違いは、</a:t>
            </a:r>
            <a:r>
              <a:rPr lang="en-US" altLang="ja-JP" sz="1200" dirty="0"/>
              <a:t> ’’</a:t>
            </a:r>
            <a:r>
              <a:rPr lang="ja-JP" altLang="en-US" sz="1200" dirty="0"/>
              <a:t>があるかないかで区別している。他にリストや辞書を代入できる。</a:t>
            </a:r>
          </a:p>
          <a:p>
            <a:endParaRPr lang="ja-JP" altLang="en-US" dirty="0"/>
          </a:p>
        </p:txBody>
      </p:sp>
      <p:pic>
        <p:nvPicPr>
          <p:cNvPr id="5" name="図 4">
            <a:extLst>
              <a:ext uri="{FF2B5EF4-FFF2-40B4-BE49-F238E27FC236}">
                <a16:creationId xmlns="" xmlns:a16="http://schemas.microsoft.com/office/drawing/2014/main" id="{6B74DECA-12A7-405F-99A3-F8DCE0E76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45648"/>
            <a:ext cx="4327135" cy="4389923"/>
          </a:xfrm>
          <a:prstGeom prst="rect">
            <a:avLst/>
          </a:prstGeom>
        </p:spPr>
      </p:pic>
      <p:sp>
        <p:nvSpPr>
          <p:cNvPr id="17" name="正方形/長方形 16">
            <a:extLst>
              <a:ext uri="{FF2B5EF4-FFF2-40B4-BE49-F238E27FC236}">
                <a16:creationId xmlns="" xmlns:a16="http://schemas.microsoft.com/office/drawing/2014/main" id="{F42BBD28-DAF9-4300-8468-BFE266891885}"/>
              </a:ext>
            </a:extLst>
          </p:cNvPr>
          <p:cNvSpPr/>
          <p:nvPr/>
        </p:nvSpPr>
        <p:spPr>
          <a:xfrm>
            <a:off x="4572000" y="3782364"/>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 xmlns:a16="http://schemas.microsoft.com/office/drawing/2014/main" id="{EB5A4E2F-94DE-4A95-A370-544B4E5C077E}"/>
              </a:ext>
            </a:extLst>
          </p:cNvPr>
          <p:cNvSpPr/>
          <p:nvPr/>
        </p:nvSpPr>
        <p:spPr>
          <a:xfrm>
            <a:off x="4881104" y="3755532"/>
            <a:ext cx="3890612" cy="830997"/>
          </a:xfrm>
          <a:prstGeom prst="rect">
            <a:avLst/>
          </a:prstGeom>
        </p:spPr>
        <p:txBody>
          <a:bodyPr wrap="square">
            <a:spAutoFit/>
          </a:bodyPr>
          <a:lstStyle/>
          <a:p>
            <a:r>
              <a:rPr lang="en-US" altLang="ja-JP" sz="1200" dirty="0" err="1"/>
              <a:t>tokyo</a:t>
            </a:r>
            <a:r>
              <a:rPr lang="en-US" altLang="ja-JP" sz="1200" dirty="0"/>
              <a:t>=23</a:t>
            </a:r>
          </a:p>
          <a:p>
            <a:r>
              <a:rPr lang="en-US" altLang="ja-JP" sz="1200" dirty="0"/>
              <a:t>tokyo+1</a:t>
            </a:r>
          </a:p>
          <a:p>
            <a:r>
              <a:rPr lang="ja-JP" altLang="en-US" sz="1200" dirty="0"/>
              <a:t>tokyo='23'</a:t>
            </a:r>
          </a:p>
          <a:p>
            <a:r>
              <a:rPr lang="ja-JP" altLang="en-US" sz="1200" dirty="0"/>
              <a:t>tokyo+'ku'</a:t>
            </a:r>
          </a:p>
        </p:txBody>
      </p:sp>
    </p:spTree>
    <p:extLst>
      <p:ext uri="{BB962C8B-B14F-4D97-AF65-F5344CB8AC3E}">
        <p14:creationId xmlns:p14="http://schemas.microsoft.com/office/powerpoint/2010/main" val="1882491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32345"/>
            <a:ext cx="7912100" cy="5050007"/>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a:t>()</a:t>
            </a:r>
          </a:p>
          <a:p>
            <a:r>
              <a:rPr lang="ja-JP" altLang="en-US" dirty="0"/>
              <a:t>アクティブレイヤ（レイヤウインドウで選択した）を</a:t>
            </a:r>
            <a:r>
              <a:rPr lang="en-US" altLang="ja-JP" dirty="0" err="1"/>
              <a:t>tokyo</a:t>
            </a:r>
            <a:r>
              <a:rPr lang="ja-JP" altLang="en-US" dirty="0"/>
              <a:t>に代入する</a:t>
            </a:r>
            <a:endParaRPr lang="en-US" altLang="ja-JP" dirty="0"/>
          </a:p>
          <a:p>
            <a:endParaRPr lang="en-US" altLang="ja-JP" dirty="0"/>
          </a:p>
          <a:p>
            <a:r>
              <a:rPr lang="en-US" altLang="ja-JP" dirty="0" err="1"/>
              <a:t>tokyo.featureCount</a:t>
            </a:r>
            <a:r>
              <a:rPr lang="en-US" altLang="ja-JP" dirty="0"/>
              <a:t>()</a:t>
            </a:r>
          </a:p>
          <a:p>
            <a:r>
              <a:rPr kumimoji="1" lang="ja-JP" altLang="en-US" dirty="0"/>
              <a:t>レイヤの個数を取得する（</a:t>
            </a:r>
            <a:r>
              <a:rPr kumimoji="1" lang="en-US" altLang="ja-JP" dirty="0" err="1"/>
              <a:t>tokyo</a:t>
            </a:r>
            <a:r>
              <a:rPr kumimoji="1" lang="ja-JP" altLang="en-US" dirty="0"/>
              <a:t>）</a:t>
            </a:r>
            <a:endParaRPr kumimoji="1" lang="en-US" altLang="ja-JP" dirty="0"/>
          </a:p>
          <a:p>
            <a:endParaRPr kumimoji="1" lang="en-US" altLang="ja-JP" dirty="0"/>
          </a:p>
        </p:txBody>
      </p:sp>
      <p:sp>
        <p:nvSpPr>
          <p:cNvPr id="5" name="正方形/長方形 4"/>
          <p:cNvSpPr/>
          <p:nvPr/>
        </p:nvSpPr>
        <p:spPr>
          <a:xfrm>
            <a:off x="649052" y="4041263"/>
            <a:ext cx="4572000" cy="524503"/>
          </a:xfrm>
          <a:prstGeom prst="rect">
            <a:avLst/>
          </a:prstGeom>
        </p:spPr>
        <p:txBody>
          <a:bodyPr>
            <a:spAutoFit/>
          </a:bodyPr>
          <a:lstStyle/>
          <a:p>
            <a:r>
              <a:rPr lang="ja-JP" altLang="en-US" dirty="0"/>
              <a:t>tokyo = iface.activeLayer()</a:t>
            </a:r>
          </a:p>
          <a:p>
            <a:r>
              <a:rPr lang="ja-JP" altLang="en-US" dirty="0"/>
              <a:t>tokyo.featureCount()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a:t>QGIS</a:t>
            </a:r>
            <a:r>
              <a:rPr lang="ja-JP" altLang="en-US" sz="1600" b="1" dirty="0"/>
              <a:t>独自の</a:t>
            </a:r>
            <a:r>
              <a:rPr lang="en-US" altLang="ja-JP" sz="1600" b="1" dirty="0"/>
              <a:t>Python</a:t>
            </a:r>
            <a:r>
              <a:rPr lang="ja-JP" altLang="en-US" sz="1600" b="1" dirty="0"/>
              <a:t>関数を用いて、アクティブになってるポイントレイヤの個数を集計した。</a:t>
            </a:r>
            <a:endParaRPr lang="en-US" altLang="ja-JP" sz="1600" b="1" dirty="0"/>
          </a:p>
        </p:txBody>
      </p:sp>
    </p:spTree>
    <p:extLst>
      <p:ext uri="{BB962C8B-B14F-4D97-AF65-F5344CB8AC3E}">
        <p14:creationId xmlns:p14="http://schemas.microsoft.com/office/powerpoint/2010/main" val="1259259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667992" cy="535531"/>
          </a:xfrm>
          <a:prstGeom prst="rect">
            <a:avLst/>
          </a:prstGeom>
          <a:noFill/>
        </p:spPr>
        <p:txBody>
          <a:bodyPr wrap="none" rtlCol="0">
            <a:spAutoFit/>
          </a:bodyPr>
          <a:lstStyle/>
          <a:p>
            <a:r>
              <a:rPr lang="ja-JP" altLang="en-US" sz="3200" b="1" dirty="0">
                <a:solidFill>
                  <a:srgbClr val="0070C0"/>
                </a:solidFill>
              </a:rPr>
              <a:t>データの保存と形式</a:t>
            </a:r>
            <a:endParaRPr kumimoji="1" lang="ja-JP" altLang="en-US" sz="3200" b="1" u="sng" dirty="0">
              <a:solidFill>
                <a:srgbClr val="0070C0"/>
              </a:solidFill>
            </a:endParaRPr>
          </a:p>
        </p:txBody>
      </p:sp>
      <p:pic>
        <p:nvPicPr>
          <p:cNvPr id="2" name="図 1">
            <a:extLst>
              <a:ext uri="{FF2B5EF4-FFF2-40B4-BE49-F238E27FC236}">
                <a16:creationId xmlns="" xmlns:a16="http://schemas.microsoft.com/office/drawing/2014/main" id="{E487EE5E-D6C9-4A90-8E49-ACCE5DFD6A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7388" y="783107"/>
            <a:ext cx="4058239" cy="4710902"/>
          </a:xfrm>
          <a:prstGeom prst="rect">
            <a:avLst/>
          </a:prstGeom>
        </p:spPr>
      </p:pic>
      <p:pic>
        <p:nvPicPr>
          <p:cNvPr id="5" name="図 4">
            <a:extLst>
              <a:ext uri="{FF2B5EF4-FFF2-40B4-BE49-F238E27FC236}">
                <a16:creationId xmlns="" xmlns:a16="http://schemas.microsoft.com/office/drawing/2014/main" id="{0886F355-EED3-454A-A406-3CD9C3460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589" y="978328"/>
            <a:ext cx="3817555" cy="4515681"/>
          </a:xfrm>
          <a:prstGeom prst="rect">
            <a:avLst/>
          </a:prstGeom>
        </p:spPr>
      </p:pic>
      <p:sp>
        <p:nvSpPr>
          <p:cNvPr id="10" name="正方形/長方形 9">
            <a:extLst>
              <a:ext uri="{FF2B5EF4-FFF2-40B4-BE49-F238E27FC236}">
                <a16:creationId xmlns="" xmlns:a16="http://schemas.microsoft.com/office/drawing/2014/main" id="{250CDC2F-DD5B-47DB-9C34-17B6674A3930}"/>
              </a:ext>
            </a:extLst>
          </p:cNvPr>
          <p:cNvSpPr/>
          <p:nvPr/>
        </p:nvSpPr>
        <p:spPr>
          <a:xfrm>
            <a:off x="4732256" y="1305614"/>
            <a:ext cx="3582185" cy="202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 xmlns:a16="http://schemas.microsoft.com/office/drawing/2014/main" id="{F05F62CD-7AF0-4E1A-B1CB-644DB91B9949}"/>
              </a:ext>
            </a:extLst>
          </p:cNvPr>
          <p:cNvSpPr/>
          <p:nvPr/>
        </p:nvSpPr>
        <p:spPr>
          <a:xfrm>
            <a:off x="4732256" y="1536570"/>
            <a:ext cx="3582185" cy="14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 xmlns:a16="http://schemas.microsoft.com/office/drawing/2014/main" id="{A7EDD072-B0E9-4B87-9B28-5A2A6B387A1D}"/>
              </a:ext>
            </a:extLst>
          </p:cNvPr>
          <p:cNvSpPr/>
          <p:nvPr/>
        </p:nvSpPr>
        <p:spPr>
          <a:xfrm>
            <a:off x="4760538" y="2389694"/>
            <a:ext cx="2055042" cy="38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 xmlns:a16="http://schemas.microsoft.com/office/drawing/2014/main" id="{C8D63D51-6FD7-42F7-A411-6DB772EC828C}"/>
              </a:ext>
            </a:extLst>
          </p:cNvPr>
          <p:cNvSpPr/>
          <p:nvPr/>
        </p:nvSpPr>
        <p:spPr>
          <a:xfrm>
            <a:off x="6584623" y="5208309"/>
            <a:ext cx="542042" cy="202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4143375" y="2771479"/>
            <a:ext cx="428625" cy="19910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030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a:t>KML</a:t>
            </a:r>
            <a:r>
              <a:rPr kumimoji="1" lang="ja-JP" altLang="en-US" sz="1400" dirty="0"/>
              <a:t>は、</a:t>
            </a:r>
            <a:r>
              <a:rPr kumimoji="1" lang="en-US" altLang="ja-JP" sz="1400" dirty="0" err="1"/>
              <a:t>GoogleEarth</a:t>
            </a:r>
            <a:r>
              <a:rPr kumimoji="1" lang="ja-JP" altLang="en-US" sz="1400" dirty="0"/>
              <a:t>で利用できる形式であり、</a:t>
            </a:r>
            <a:endParaRPr kumimoji="1" lang="en-US" altLang="ja-JP" sz="1400" dirty="0"/>
          </a:p>
          <a:p>
            <a:r>
              <a:rPr lang="en-US" altLang="ja-JP" sz="1400" dirty="0"/>
              <a:t>Cesium</a:t>
            </a:r>
            <a:r>
              <a:rPr lang="ja-JP" altLang="en-US" sz="1400" dirty="0"/>
              <a:t>などを利用することで、</a:t>
            </a:r>
            <a:r>
              <a:rPr lang="en-US" altLang="ja-JP" sz="1400" dirty="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a:t>東京駅から東京タワーまでの道のりを表示</a:t>
            </a:r>
            <a:endParaRPr lang="en-US" altLang="ja-JP" sz="1200" dirty="0"/>
          </a:p>
        </p:txBody>
      </p:sp>
    </p:spTree>
    <p:extLst>
      <p:ext uri="{BB962C8B-B14F-4D97-AF65-F5344CB8AC3E}">
        <p14:creationId xmlns:p14="http://schemas.microsoft.com/office/powerpoint/2010/main" val="1119892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a:solidFill>
                  <a:srgbClr val="0070C0"/>
                </a:solidFill>
              </a:rPr>
              <a:t>CSV</a:t>
            </a:r>
            <a:r>
              <a:rPr lang="ja-JP" altLang="en-US" sz="3200" dirty="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カンマで区切られたデータ形式で、座標値をもっていれば</a:t>
            </a:r>
            <a:endParaRPr lang="en-US" altLang="ja-JP" sz="1600" b="1" dirty="0"/>
          </a:p>
          <a:p>
            <a:r>
              <a:rPr lang="en-US" altLang="ja-JP" sz="1600" b="1" dirty="0" smtClean="0"/>
              <a:t>CARTO</a:t>
            </a:r>
            <a:r>
              <a:rPr lang="ja-JP" altLang="en-US" sz="1600" b="1" dirty="0" smtClean="0"/>
              <a:t>など</a:t>
            </a:r>
            <a:r>
              <a:rPr lang="ja-JP" altLang="en-US" sz="1600" b="1" dirty="0"/>
              <a:t>で簡単に</a:t>
            </a:r>
            <a:r>
              <a:rPr lang="en-US" altLang="ja-JP" sz="1600" b="1" dirty="0" err="1"/>
              <a:t>WebGIS</a:t>
            </a:r>
            <a:r>
              <a:rPr lang="ja-JP" altLang="en-US" sz="1600" b="1" dirty="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広域避難地・市指定避難所データを加工したもの</a:t>
            </a:r>
            <a:r>
              <a:rPr kumimoji="1" lang="ja-JP" altLang="en-US" sz="1600" b="1" dirty="0"/>
              <a:t>を利用し作成</a:t>
            </a:r>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8667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a:solidFill>
                  <a:srgbClr val="0070C0"/>
                </a:solidFill>
              </a:rPr>
              <a:t>参考になる</a:t>
            </a:r>
            <a:r>
              <a:rPr kumimoji="1" lang="en-US" altLang="ja-JP" sz="3200" b="1" u="sng" dirty="0">
                <a:solidFill>
                  <a:srgbClr val="0070C0"/>
                </a:solidFill>
              </a:rPr>
              <a:t>Web</a:t>
            </a:r>
            <a:r>
              <a:rPr kumimoji="1" lang="ja-JP" altLang="en-US" sz="3200" b="1" u="sng" dirty="0">
                <a:solidFill>
                  <a:srgbClr val="0070C0"/>
                </a:solidFill>
              </a:rPr>
              <a:t>ページの紹介</a:t>
            </a: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a:t>①　</a:t>
            </a:r>
            <a:r>
              <a:rPr kumimoji="1" lang="en-US" altLang="ja-JP" sz="1600" dirty="0"/>
              <a:t>QGIS</a:t>
            </a:r>
            <a:r>
              <a:rPr kumimoji="1" lang="ja-JP" altLang="en-US" sz="1600" dirty="0"/>
              <a:t>について詳しく勉強したい方　</a:t>
            </a:r>
            <a:r>
              <a:rPr kumimoji="1" lang="en-US" altLang="ja-JP" sz="1600" dirty="0"/>
              <a:t>QGIS</a:t>
            </a:r>
            <a:r>
              <a:rPr kumimoji="1" lang="ja-JP" altLang="en-US" sz="1600" dirty="0"/>
              <a:t>ユーザーガイド</a:t>
            </a:r>
            <a:endParaRPr kumimoji="1" lang="en-US" altLang="ja-JP" sz="1600" dirty="0"/>
          </a:p>
          <a:p>
            <a:r>
              <a:rPr lang="en-GB" altLang="ja-JP" sz="1600" dirty="0">
                <a:hlinkClick r:id="rId2"/>
              </a:rPr>
              <a:t>http://docs.qgis.org/2.8/ja/docs/user_manual/</a:t>
            </a:r>
            <a:endParaRPr lang="en-GB" altLang="ja-JP" sz="1600" dirty="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について詳しく勉強したい方　</a:t>
            </a:r>
            <a:r>
              <a:rPr lang="en-US" altLang="ja-JP" sz="1600" b="1" dirty="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208944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3810389" cy="3115003"/>
            <a:chOff x="133349" y="876300"/>
            <a:chExt cx="4513434" cy="3936266"/>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349" y="876300"/>
              <a:ext cx="4513434"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72611" y="689550"/>
            <a:ext cx="3478507" cy="2572869"/>
          </a:xfrm>
          <a:prstGeom prst="rect">
            <a:avLst/>
          </a:prstGeom>
        </p:spPr>
      </p:pic>
      <p:sp>
        <p:nvSpPr>
          <p:cNvPr id="9" name="正方形/長方形 8"/>
          <p:cNvSpPr/>
          <p:nvPr/>
        </p:nvSpPr>
        <p:spPr>
          <a:xfrm>
            <a:off x="5080292" y="2725720"/>
            <a:ext cx="1945659" cy="146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420276" y="3493694"/>
            <a:ext cx="3400486" cy="1809750"/>
          </a:xfrm>
          <a:prstGeom prst="rect">
            <a:avLst/>
          </a:prstGeom>
        </p:spPr>
      </p:pic>
      <p:sp>
        <p:nvSpPr>
          <p:cNvPr id="11" name="正方形/長方形 10"/>
          <p:cNvSpPr/>
          <p:nvPr/>
        </p:nvSpPr>
        <p:spPr>
          <a:xfrm>
            <a:off x="5420276" y="3953690"/>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6173513" y="2443827"/>
            <a:ext cx="637833" cy="13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76543" y="750705"/>
            <a:ext cx="958493" cy="1470793"/>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a:stCxn id="4" idx="2"/>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4315</TotalTime>
  <Words>1313</Words>
  <Application>Microsoft Office PowerPoint</Application>
  <PresentationFormat>画面に合わせる (16:10)</PresentationFormat>
  <Paragraphs>216</Paragraphs>
  <Slides>65</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65</vt:i4>
      </vt:variant>
    </vt:vector>
  </HeadingPairs>
  <TitlesOfParts>
    <vt:vector size="71" baseType="lpstr">
      <vt:lpstr>Calibri 本文</vt: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データの読み込み　③ＣＳＶ</vt:lpstr>
      <vt:lpstr>レイヤの切り替え</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プラグイン</vt:lpstr>
      <vt:lpstr>PowerPoint プレゼンテーション</vt:lpstr>
      <vt:lpstr>Python入門</vt:lpstr>
      <vt:lpstr>PowerPoint プレゼンテーション</vt:lpstr>
      <vt:lpstr>PowerPoint プレゼンテーション</vt:lpstr>
      <vt:lpstr>データの保存と形式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 Hiroyuki</cp:lastModifiedBy>
  <cp:revision>205</cp:revision>
  <dcterms:created xsi:type="dcterms:W3CDTF">2015-06-26T03:04:37Z</dcterms:created>
  <dcterms:modified xsi:type="dcterms:W3CDTF">2019-05-11T03:44:03Z</dcterms:modified>
</cp:coreProperties>
</file>